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D38F5D-6BD4-4749-829F-8D40B594E5B5}"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7D26057-C2C8-469A-89CD-B86857191AA8}">
      <dgm:prSet/>
      <dgm:spPr/>
      <dgm:t>
        <a:bodyPr/>
        <a:lstStyle/>
        <a:p>
          <a:endParaRPr lang="en-US" dirty="0"/>
        </a:p>
      </dgm:t>
    </dgm:pt>
    <dgm:pt modelId="{BC6D094B-94A3-4759-9E46-8C9EDC24CEA6}" type="parTrans" cxnId="{3C38C48F-E71A-44F3-BC6D-9A7D52EACA1F}">
      <dgm:prSet/>
      <dgm:spPr/>
      <dgm:t>
        <a:bodyPr/>
        <a:lstStyle/>
        <a:p>
          <a:endParaRPr lang="en-US"/>
        </a:p>
      </dgm:t>
    </dgm:pt>
    <dgm:pt modelId="{876F8EB5-5DB1-41FF-B960-3FEEA99768EB}" type="sibTrans" cxnId="{3C38C48F-E71A-44F3-BC6D-9A7D52EACA1F}">
      <dgm:prSet/>
      <dgm:spPr/>
      <dgm:t>
        <a:bodyPr/>
        <a:lstStyle/>
        <a:p>
          <a:endParaRPr lang="en-US"/>
        </a:p>
      </dgm:t>
    </dgm:pt>
    <dgm:pt modelId="{D1F6252F-9C55-49CF-BB53-3F864077F40E}">
      <dgm:prSet custT="1"/>
      <dgm:spPr/>
      <dgm:t>
        <a:bodyPr/>
        <a:lstStyle/>
        <a:p>
          <a:r>
            <a:rPr lang="en-GB" sz="3600" dirty="0">
              <a:latin typeface="Times New Roman" panose="02020603050405020304" pitchFamily="18" charset="0"/>
              <a:cs typeface="Times New Roman" panose="02020603050405020304" pitchFamily="18" charset="0"/>
            </a:rPr>
            <a:t>The Samish tribe is among the federally recognized tribes. Initially, the Samish people used the San Juan Islands for thousands of years before embarking on to Europe. The Samish people went down in history in their battle for federal recognition. </a:t>
          </a:r>
          <a:endParaRPr lang="en-US" sz="3600" dirty="0">
            <a:latin typeface="Times New Roman" panose="02020603050405020304" pitchFamily="18" charset="0"/>
            <a:cs typeface="Times New Roman" panose="02020603050405020304" pitchFamily="18" charset="0"/>
          </a:endParaRPr>
        </a:p>
      </dgm:t>
    </dgm:pt>
    <dgm:pt modelId="{69F835F7-4AC1-4038-9CD9-B8803788AA13}" type="parTrans" cxnId="{57D22F3F-DA94-443B-857D-7A5C6FE263CE}">
      <dgm:prSet/>
      <dgm:spPr/>
      <dgm:t>
        <a:bodyPr/>
        <a:lstStyle/>
        <a:p>
          <a:endParaRPr lang="en-US"/>
        </a:p>
      </dgm:t>
    </dgm:pt>
    <dgm:pt modelId="{DFF0799F-9795-4436-A0F6-05585BC27276}" type="sibTrans" cxnId="{57D22F3F-DA94-443B-857D-7A5C6FE263CE}">
      <dgm:prSet/>
      <dgm:spPr/>
      <dgm:t>
        <a:bodyPr/>
        <a:lstStyle/>
        <a:p>
          <a:endParaRPr lang="en-US"/>
        </a:p>
      </dgm:t>
    </dgm:pt>
    <dgm:pt modelId="{DDB0F058-0FC0-46FD-AAA5-A6884F8174B6}" type="pres">
      <dgm:prSet presAssocID="{43D38F5D-6BD4-4749-829F-8D40B594E5B5}" presName="vert0" presStyleCnt="0">
        <dgm:presLayoutVars>
          <dgm:dir/>
          <dgm:animOne val="branch"/>
          <dgm:animLvl val="lvl"/>
        </dgm:presLayoutVars>
      </dgm:prSet>
      <dgm:spPr/>
    </dgm:pt>
    <dgm:pt modelId="{D085530C-E2A1-4C94-8109-517865827A7B}" type="pres">
      <dgm:prSet presAssocID="{B7D26057-C2C8-469A-89CD-B86857191AA8}" presName="thickLine" presStyleLbl="alignNode1" presStyleIdx="0" presStyleCnt="1"/>
      <dgm:spPr/>
    </dgm:pt>
    <dgm:pt modelId="{0980E462-D207-44A8-9507-5474288762B0}" type="pres">
      <dgm:prSet presAssocID="{B7D26057-C2C8-469A-89CD-B86857191AA8}" presName="horz1" presStyleCnt="0"/>
      <dgm:spPr/>
    </dgm:pt>
    <dgm:pt modelId="{6AB65C3E-1F87-4F6C-82AD-C2967F4ABBFA}" type="pres">
      <dgm:prSet presAssocID="{B7D26057-C2C8-469A-89CD-B86857191AA8}" presName="tx1" presStyleLbl="revTx" presStyleIdx="0" presStyleCnt="2"/>
      <dgm:spPr/>
    </dgm:pt>
    <dgm:pt modelId="{FE60BEE1-3E4A-444B-9A2D-31FB015E57BC}" type="pres">
      <dgm:prSet presAssocID="{B7D26057-C2C8-469A-89CD-B86857191AA8}" presName="vert1" presStyleCnt="0"/>
      <dgm:spPr/>
    </dgm:pt>
    <dgm:pt modelId="{25A2F618-2DA8-45A8-80A2-8640B3D8D3D2}" type="pres">
      <dgm:prSet presAssocID="{D1F6252F-9C55-49CF-BB53-3F864077F40E}" presName="vertSpace2a" presStyleCnt="0"/>
      <dgm:spPr/>
    </dgm:pt>
    <dgm:pt modelId="{4A7F309B-6481-44DE-B9EA-B73C4AB4D2A7}" type="pres">
      <dgm:prSet presAssocID="{D1F6252F-9C55-49CF-BB53-3F864077F40E}" presName="horz2" presStyleCnt="0"/>
      <dgm:spPr/>
    </dgm:pt>
    <dgm:pt modelId="{A1996C07-2EF1-4B19-AEB5-FE59FA0ADACB}" type="pres">
      <dgm:prSet presAssocID="{D1F6252F-9C55-49CF-BB53-3F864077F40E}" presName="horzSpace2" presStyleCnt="0"/>
      <dgm:spPr/>
    </dgm:pt>
    <dgm:pt modelId="{0D60117D-D1F0-4C46-8587-21A361B6AAC0}" type="pres">
      <dgm:prSet presAssocID="{D1F6252F-9C55-49CF-BB53-3F864077F40E}" presName="tx2" presStyleLbl="revTx" presStyleIdx="1" presStyleCnt="2"/>
      <dgm:spPr/>
    </dgm:pt>
    <dgm:pt modelId="{B559C5EC-D7D2-4BD8-B595-F275A6BB365F}" type="pres">
      <dgm:prSet presAssocID="{D1F6252F-9C55-49CF-BB53-3F864077F40E}" presName="vert2" presStyleCnt="0"/>
      <dgm:spPr/>
    </dgm:pt>
    <dgm:pt modelId="{489BF34E-53FC-4A8B-B854-3B63E8833658}" type="pres">
      <dgm:prSet presAssocID="{D1F6252F-9C55-49CF-BB53-3F864077F40E}" presName="thinLine2b" presStyleLbl="callout" presStyleIdx="0" presStyleCnt="1"/>
      <dgm:spPr/>
    </dgm:pt>
    <dgm:pt modelId="{D7EF05A0-A070-4DCD-8813-79FE4CE055FD}" type="pres">
      <dgm:prSet presAssocID="{D1F6252F-9C55-49CF-BB53-3F864077F40E}" presName="vertSpace2b" presStyleCnt="0"/>
      <dgm:spPr/>
    </dgm:pt>
  </dgm:ptLst>
  <dgm:cxnLst>
    <dgm:cxn modelId="{57D22F3F-DA94-443B-857D-7A5C6FE263CE}" srcId="{B7D26057-C2C8-469A-89CD-B86857191AA8}" destId="{D1F6252F-9C55-49CF-BB53-3F864077F40E}" srcOrd="0" destOrd="0" parTransId="{69F835F7-4AC1-4038-9CD9-B8803788AA13}" sibTransId="{DFF0799F-9795-4436-A0F6-05585BC27276}"/>
    <dgm:cxn modelId="{0E17C245-F5AD-4D79-9D80-8C85D0F6B8EC}" type="presOf" srcId="{43D38F5D-6BD4-4749-829F-8D40B594E5B5}" destId="{DDB0F058-0FC0-46FD-AAA5-A6884F8174B6}" srcOrd="0" destOrd="0" presId="urn:microsoft.com/office/officeart/2008/layout/LinedList"/>
    <dgm:cxn modelId="{925EEF6E-7202-4AF7-9150-1CECFBE8430D}" type="presOf" srcId="{D1F6252F-9C55-49CF-BB53-3F864077F40E}" destId="{0D60117D-D1F0-4C46-8587-21A361B6AAC0}" srcOrd="0" destOrd="0" presId="urn:microsoft.com/office/officeart/2008/layout/LinedList"/>
    <dgm:cxn modelId="{3C38C48F-E71A-44F3-BC6D-9A7D52EACA1F}" srcId="{43D38F5D-6BD4-4749-829F-8D40B594E5B5}" destId="{B7D26057-C2C8-469A-89CD-B86857191AA8}" srcOrd="0" destOrd="0" parTransId="{BC6D094B-94A3-4759-9E46-8C9EDC24CEA6}" sibTransId="{876F8EB5-5DB1-41FF-B960-3FEEA99768EB}"/>
    <dgm:cxn modelId="{355D92A0-31F8-4DF7-B72A-313E7BBE9B5D}" type="presOf" srcId="{B7D26057-C2C8-469A-89CD-B86857191AA8}" destId="{6AB65C3E-1F87-4F6C-82AD-C2967F4ABBFA}" srcOrd="0" destOrd="0" presId="urn:microsoft.com/office/officeart/2008/layout/LinedList"/>
    <dgm:cxn modelId="{5DEAB09A-04E2-437E-9CFD-8BDCF0863063}" type="presParOf" srcId="{DDB0F058-0FC0-46FD-AAA5-A6884F8174B6}" destId="{D085530C-E2A1-4C94-8109-517865827A7B}" srcOrd="0" destOrd="0" presId="urn:microsoft.com/office/officeart/2008/layout/LinedList"/>
    <dgm:cxn modelId="{4EC73BB1-9EB3-4F38-B25F-07FBEA75023A}" type="presParOf" srcId="{DDB0F058-0FC0-46FD-AAA5-A6884F8174B6}" destId="{0980E462-D207-44A8-9507-5474288762B0}" srcOrd="1" destOrd="0" presId="urn:microsoft.com/office/officeart/2008/layout/LinedList"/>
    <dgm:cxn modelId="{3F6AA1FC-2291-4718-9BF9-8FA9CA1F9EE4}" type="presParOf" srcId="{0980E462-D207-44A8-9507-5474288762B0}" destId="{6AB65C3E-1F87-4F6C-82AD-C2967F4ABBFA}" srcOrd="0" destOrd="0" presId="urn:microsoft.com/office/officeart/2008/layout/LinedList"/>
    <dgm:cxn modelId="{381BA101-4A71-4A8F-9EA5-6CDD5F72A955}" type="presParOf" srcId="{0980E462-D207-44A8-9507-5474288762B0}" destId="{FE60BEE1-3E4A-444B-9A2D-31FB015E57BC}" srcOrd="1" destOrd="0" presId="urn:microsoft.com/office/officeart/2008/layout/LinedList"/>
    <dgm:cxn modelId="{5DB163D4-838D-4A1E-A520-EB8BE72ECB5E}" type="presParOf" srcId="{FE60BEE1-3E4A-444B-9A2D-31FB015E57BC}" destId="{25A2F618-2DA8-45A8-80A2-8640B3D8D3D2}" srcOrd="0" destOrd="0" presId="urn:microsoft.com/office/officeart/2008/layout/LinedList"/>
    <dgm:cxn modelId="{EC7BC63C-A7EF-4547-81C2-E769067C88BA}" type="presParOf" srcId="{FE60BEE1-3E4A-444B-9A2D-31FB015E57BC}" destId="{4A7F309B-6481-44DE-B9EA-B73C4AB4D2A7}" srcOrd="1" destOrd="0" presId="urn:microsoft.com/office/officeart/2008/layout/LinedList"/>
    <dgm:cxn modelId="{0E3FE136-E82E-4E95-B0B6-0E6BBAA1BC8C}" type="presParOf" srcId="{4A7F309B-6481-44DE-B9EA-B73C4AB4D2A7}" destId="{A1996C07-2EF1-4B19-AEB5-FE59FA0ADACB}" srcOrd="0" destOrd="0" presId="urn:microsoft.com/office/officeart/2008/layout/LinedList"/>
    <dgm:cxn modelId="{8F697790-DF43-473D-A30D-37FF2708A6FC}" type="presParOf" srcId="{4A7F309B-6481-44DE-B9EA-B73C4AB4D2A7}" destId="{0D60117D-D1F0-4C46-8587-21A361B6AAC0}" srcOrd="1" destOrd="0" presId="urn:microsoft.com/office/officeart/2008/layout/LinedList"/>
    <dgm:cxn modelId="{569984BF-6274-4765-A16B-1CE834DF50D8}" type="presParOf" srcId="{4A7F309B-6481-44DE-B9EA-B73C4AB4D2A7}" destId="{B559C5EC-D7D2-4BD8-B595-F275A6BB365F}" srcOrd="2" destOrd="0" presId="urn:microsoft.com/office/officeart/2008/layout/LinedList"/>
    <dgm:cxn modelId="{037618F4-2AB6-412C-94BC-EEA910716ACF}" type="presParOf" srcId="{FE60BEE1-3E4A-444B-9A2D-31FB015E57BC}" destId="{489BF34E-53FC-4A8B-B854-3B63E8833658}" srcOrd="2" destOrd="0" presId="urn:microsoft.com/office/officeart/2008/layout/LinedList"/>
    <dgm:cxn modelId="{39485E87-4E25-4178-826F-0BF979A80DF7}" type="presParOf" srcId="{FE60BEE1-3E4A-444B-9A2D-31FB015E57BC}" destId="{D7EF05A0-A070-4DCD-8813-79FE4CE055FD}"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85530C-E2A1-4C94-8109-517865827A7B}">
      <dsp:nvSpPr>
        <dsp:cNvPr id="0" name=""/>
        <dsp:cNvSpPr/>
      </dsp:nvSpPr>
      <dsp:spPr>
        <a:xfrm>
          <a:off x="0" y="0"/>
          <a:ext cx="673544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B65C3E-1F87-4F6C-82AD-C2967F4ABBFA}">
      <dsp:nvSpPr>
        <dsp:cNvPr id="0" name=""/>
        <dsp:cNvSpPr/>
      </dsp:nvSpPr>
      <dsp:spPr>
        <a:xfrm>
          <a:off x="0" y="0"/>
          <a:ext cx="1347088" cy="5564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US" sz="6500" kern="1200" dirty="0"/>
        </a:p>
      </dsp:txBody>
      <dsp:txXfrm>
        <a:off x="0" y="0"/>
        <a:ext cx="1347088" cy="5564602"/>
      </dsp:txXfrm>
    </dsp:sp>
    <dsp:sp modelId="{0D60117D-D1F0-4C46-8587-21A361B6AAC0}">
      <dsp:nvSpPr>
        <dsp:cNvPr id="0" name=""/>
        <dsp:cNvSpPr/>
      </dsp:nvSpPr>
      <dsp:spPr>
        <a:xfrm>
          <a:off x="1448120" y="252689"/>
          <a:ext cx="5287322" cy="5053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GB" sz="3600" kern="1200" dirty="0">
              <a:latin typeface="Times New Roman" panose="02020603050405020304" pitchFamily="18" charset="0"/>
              <a:cs typeface="Times New Roman" panose="02020603050405020304" pitchFamily="18" charset="0"/>
            </a:rPr>
            <a:t>The Samish tribe is among the federally recognized tribes. Initially, the Samish people used the San Juan Islands for thousands of years before embarking on to Europe. The Samish people went down in history in their battle for federal recognition. </a:t>
          </a:r>
          <a:endParaRPr lang="en-US" sz="3600" kern="1200" dirty="0">
            <a:latin typeface="Times New Roman" panose="02020603050405020304" pitchFamily="18" charset="0"/>
            <a:cs typeface="Times New Roman" panose="02020603050405020304" pitchFamily="18" charset="0"/>
          </a:endParaRPr>
        </a:p>
      </dsp:txBody>
      <dsp:txXfrm>
        <a:off x="1448120" y="252689"/>
        <a:ext cx="5287322" cy="5053788"/>
      </dsp:txXfrm>
    </dsp:sp>
    <dsp:sp modelId="{489BF34E-53FC-4A8B-B854-3B63E8833658}">
      <dsp:nvSpPr>
        <dsp:cNvPr id="0" name=""/>
        <dsp:cNvSpPr/>
      </dsp:nvSpPr>
      <dsp:spPr>
        <a:xfrm>
          <a:off x="1347088" y="5306478"/>
          <a:ext cx="5388354" cy="0"/>
        </a:xfrm>
        <a:prstGeom prst="line">
          <a:avLst/>
        </a:prstGeom>
        <a:solidFill>
          <a:schemeClr val="accent2">
            <a:hueOff val="0"/>
            <a:satOff val="0"/>
            <a:lumOff val="0"/>
            <a:alphaOff val="0"/>
          </a:schemeClr>
        </a:solidFill>
        <a:ln w="15875"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82EDB8D0-98ED-4B86-9D5F-E61ADC70144D}" type="datetimeFigureOut">
              <a:rPr lang="en-US" smtClean="0"/>
              <a:t>12/6/2022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4098676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12/6/2022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470098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EDB8D0-98ED-4B86-9D5F-E61ADC70144D}"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81161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EDB8D0-98ED-4B86-9D5F-E61ADC70144D}" type="datetimeFigureOut">
              <a:rPr lang="en-US" smtClean="0"/>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492721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EDB8D0-98ED-4B86-9D5F-E61ADC70144D}" type="datetimeFigureOut">
              <a:rPr lang="en-US" smtClean="0"/>
              <a:t>12/6/2022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073811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EDB8D0-98ED-4B86-9D5F-E61ADC70144D}" type="datetimeFigureOut">
              <a:rPr lang="en-US" smtClean="0"/>
              <a:t>12/6/2022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948665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DB8D0-98ED-4B86-9D5F-E61ADC70144D}" type="datetimeFigureOut">
              <a:rPr lang="en-US" smtClean="0"/>
              <a:t>12/6/2022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352281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EDB8D0-98ED-4B86-9D5F-E61ADC70144D}" type="datetimeFigureOut">
              <a:rPr lang="en-US" smtClean="0"/>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997645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EDB8D0-98ED-4B86-9D5F-E61ADC70144D}" type="datetimeFigureOut">
              <a:rPr lang="en-US" smtClean="0"/>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797265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EDB8D0-98ED-4B86-9D5F-E61ADC70144D}" type="datetimeFigureOut">
              <a:rPr lang="en-US" smtClean="0"/>
              <a:pPr/>
              <a:t>12/6/2022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695436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EDB8D0-98ED-4B86-9D5F-E61ADC70144D}" type="datetimeFigureOut">
              <a:rPr lang="en-US" smtClean="0"/>
              <a:pPr/>
              <a:t>12/6/2022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3666647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EDB8D0-98ED-4B86-9D5F-E61ADC70144D}" type="datetimeFigureOut">
              <a:rPr lang="en-US" smtClean="0"/>
              <a:pPr/>
              <a:t>12/6/2022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pPr/>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06181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EDB8D0-98ED-4B86-9D5F-E61ADC70144D}" type="datetimeFigureOut">
              <a:rPr lang="en-US" smtClean="0"/>
              <a:pPr/>
              <a:t>12/6/2022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2650857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2EDB8D0-98ED-4B86-9D5F-E61ADC70144D}" type="datetimeFigureOut">
              <a:rPr lang="en-US" smtClean="0"/>
              <a:pPr/>
              <a:t>12/6/2022</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14286138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2EDB8D0-98ED-4B86-9D5F-E61ADC70144D}" type="datetimeFigureOut">
              <a:rPr lang="en-US" smtClean="0"/>
              <a:pPr/>
              <a:t>12/6/2022</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1951738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832208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147586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2EDB8D0-98ED-4B86-9D5F-E61ADC70144D}" type="datetimeFigureOut">
              <a:rPr lang="en-US" smtClean="0"/>
              <a:pPr/>
              <a:t>12/6/2022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2902307272"/>
      </p:ext>
    </p:extLst>
  </p:cSld>
  <p:clrMap bg1="dk1" tx1="lt1" bg2="dk2" tx2="lt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7.nau.edu/itep/main/tcc/Tribes/pn_samish" TargetMode="External"/><Relationship Id="rId2" Type="http://schemas.openxmlformats.org/officeDocument/2006/relationships/hyperlink" Target="https://www.samishtribe.nsn.us/who-we-are/culture" TargetMode="External"/><Relationship Id="rId1" Type="http://schemas.openxmlformats.org/officeDocument/2006/relationships/slideLayout" Target="../slideLayouts/slideLayout2.xml"/><Relationship Id="rId6" Type="http://schemas.openxmlformats.org/officeDocument/2006/relationships/hyperlink" Target="https://indiancountrytoday.com/archive/10-things-you-should-know-about-the-samish-nation#:~:text=In%20the%201910s%2C%20the%20Samish,the%20U.S.%20in%20the%20treaty/" TargetMode="External"/><Relationship Id="rId5" Type="http://schemas.openxmlformats.org/officeDocument/2006/relationships/hyperlink" Target="https://www.samishtribe.nsn.us/government/enrollment" TargetMode="External"/><Relationship Id="rId4" Type="http://schemas.openxmlformats.org/officeDocument/2006/relationships/hyperlink" Target="https://www.samishtribe.nsn.us/who-we-are/about-samish#:~:text=The%20Samish%20Indian%20Nation%20is,legislation%2C%20enrollment%2C%20and%20justi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12E48-8A9C-6C69-A5FB-2EBFFA01D047}"/>
              </a:ext>
            </a:extLst>
          </p:cNvPr>
          <p:cNvSpPr>
            <a:spLocks noGrp="1"/>
          </p:cNvSpPr>
          <p:nvPr>
            <p:ph type="ctrTitle"/>
          </p:nvPr>
        </p:nvSpPr>
        <p:spPr>
          <a:xfrm>
            <a:off x="6417732" y="957715"/>
            <a:ext cx="5130798" cy="2750419"/>
          </a:xfrm>
        </p:spPr>
        <p:txBody>
          <a:bodyPr>
            <a:normAutofit/>
          </a:bodyPr>
          <a:lstStyle/>
          <a:p>
            <a:r>
              <a:rPr lang="en-US" dirty="0"/>
              <a:t>The Samish Tribe</a:t>
            </a:r>
          </a:p>
        </p:txBody>
      </p:sp>
      <p:sp>
        <p:nvSpPr>
          <p:cNvPr id="3" name="Subtitle 2">
            <a:extLst>
              <a:ext uri="{FF2B5EF4-FFF2-40B4-BE49-F238E27FC236}">
                <a16:creationId xmlns:a16="http://schemas.microsoft.com/office/drawing/2014/main" id="{36F11894-0A06-9DDD-8D6E-21E6B44776B9}"/>
              </a:ext>
            </a:extLst>
          </p:cNvPr>
          <p:cNvSpPr>
            <a:spLocks noGrp="1"/>
          </p:cNvSpPr>
          <p:nvPr>
            <p:ph type="subTitle" idx="1"/>
          </p:nvPr>
        </p:nvSpPr>
        <p:spPr>
          <a:xfrm>
            <a:off x="6417732" y="3800209"/>
            <a:ext cx="5130798" cy="2307022"/>
          </a:xfrm>
        </p:spPr>
        <p:txBody>
          <a:bodyPr>
            <a:normAutofit/>
          </a:bodyPr>
          <a:lstStyle/>
          <a:p>
            <a:r>
              <a:rPr lang="en-US" dirty="0"/>
              <a:t>Craig Musgrove</a:t>
            </a:r>
          </a:p>
          <a:p>
            <a:r>
              <a:rPr lang="en-US" dirty="0"/>
              <a:t>NAS 1013-001</a:t>
            </a:r>
          </a:p>
          <a:p>
            <a:r>
              <a:rPr lang="en-US" dirty="0"/>
              <a:t>Prof. Still</a:t>
            </a:r>
          </a:p>
          <a:p>
            <a:r>
              <a:rPr lang="en-US"/>
              <a:t>12/6/22</a:t>
            </a:r>
            <a:endParaRPr lang="en-US" dirty="0"/>
          </a:p>
        </p:txBody>
      </p:sp>
      <p:pic>
        <p:nvPicPr>
          <p:cNvPr id="4" name="Picture 3">
            <a:extLst>
              <a:ext uri="{FF2B5EF4-FFF2-40B4-BE49-F238E27FC236}">
                <a16:creationId xmlns:a16="http://schemas.microsoft.com/office/drawing/2014/main" id="{AA2C469F-B9BB-6DCF-E034-F873B69221EB}"/>
              </a:ext>
            </a:extLst>
          </p:cNvPr>
          <p:cNvPicPr>
            <a:picLocks noChangeAspect="1"/>
          </p:cNvPicPr>
          <p:nvPr/>
        </p:nvPicPr>
        <p:blipFill>
          <a:blip r:embed="rId2"/>
          <a:stretch>
            <a:fillRect/>
          </a:stretch>
        </p:blipFill>
        <p:spPr>
          <a:xfrm>
            <a:off x="0" y="1227793"/>
            <a:ext cx="5850384" cy="4402413"/>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Tree>
    <p:extLst>
      <p:ext uri="{BB962C8B-B14F-4D97-AF65-F5344CB8AC3E}">
        <p14:creationId xmlns:p14="http://schemas.microsoft.com/office/powerpoint/2010/main" val="1017407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B6912-91B3-8545-ADC6-F1475112A0C3}"/>
              </a:ext>
            </a:extLst>
          </p:cNvPr>
          <p:cNvSpPr>
            <a:spLocks noGrp="1"/>
          </p:cNvSpPr>
          <p:nvPr>
            <p:ph type="title"/>
          </p:nvPr>
        </p:nvSpPr>
        <p:spPr>
          <a:xfrm>
            <a:off x="838200" y="643467"/>
            <a:ext cx="2951205" cy="5571066"/>
          </a:xfrm>
        </p:spPr>
        <p:txBody>
          <a:bodyPr>
            <a:normAutofit/>
          </a:bodyPr>
          <a:lstStyle/>
          <a:p>
            <a:r>
              <a:rPr lang="en-US">
                <a:solidFill>
                  <a:srgbClr val="FFFFFF"/>
                </a:solidFill>
              </a:rPr>
              <a:t>History</a:t>
            </a:r>
          </a:p>
        </p:txBody>
      </p:sp>
      <p:graphicFrame>
        <p:nvGraphicFramePr>
          <p:cNvPr id="5" name="Content Placeholder 2">
            <a:extLst>
              <a:ext uri="{FF2B5EF4-FFF2-40B4-BE49-F238E27FC236}">
                <a16:creationId xmlns:a16="http://schemas.microsoft.com/office/drawing/2014/main" id="{510FD2D4-8D1B-9008-C2F2-5C452227B0C9}"/>
              </a:ext>
            </a:extLst>
          </p:cNvPr>
          <p:cNvGraphicFramePr>
            <a:graphicFrameLocks noGrp="1"/>
          </p:cNvGraphicFramePr>
          <p:nvPr>
            <p:ph idx="1"/>
            <p:extLst>
              <p:ext uri="{D42A27DB-BD31-4B8C-83A1-F6EECF244321}">
                <p14:modId xmlns:p14="http://schemas.microsoft.com/office/powerpoint/2010/main" val="2849179742"/>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1380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C4DD-BF4F-6B4B-E23C-44BF1FDB2841}"/>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B1685E62-EB75-5216-67E7-C7BB0FD9C355}"/>
              </a:ext>
            </a:extLst>
          </p:cNvPr>
          <p:cNvSpPr>
            <a:spLocks noGrp="1"/>
          </p:cNvSpPr>
          <p:nvPr>
            <p:ph idx="1"/>
          </p:nvPr>
        </p:nvSpPr>
        <p:spPr>
          <a:xfrm>
            <a:off x="978852" y="1780063"/>
            <a:ext cx="9905999" cy="3541714"/>
          </a:xfrm>
        </p:spPr>
        <p:txBody>
          <a:bodyPr>
            <a:noAutofit/>
          </a:bodyPr>
          <a:lstStyle/>
          <a:p>
            <a:pPr>
              <a:lnSpc>
                <a:spcPct val="200000"/>
              </a:lnSpc>
            </a:pPr>
            <a:r>
              <a:rPr lang="en-GB" sz="2200" dirty="0">
                <a:effectLst/>
                <a:latin typeface="Times New Roman" panose="02020603050405020304" pitchFamily="18" charset="0"/>
                <a:ea typeface="Calibri" panose="020F0502020204030204" pitchFamily="34" charset="0"/>
              </a:rPr>
              <a:t>Historically in the 1840s, the Samish lived in the Salish Sea, Lopez, and </a:t>
            </a:r>
            <a:r>
              <a:rPr lang="en-GB" sz="2200" dirty="0" err="1">
                <a:effectLst/>
                <a:latin typeface="Times New Roman" panose="02020603050405020304" pitchFamily="18" charset="0"/>
                <a:ea typeface="Calibri" panose="020F0502020204030204" pitchFamily="34" charset="0"/>
              </a:rPr>
              <a:t>Fildago</a:t>
            </a:r>
            <a:r>
              <a:rPr lang="en-GB" sz="2200" dirty="0">
                <a:effectLst/>
                <a:latin typeface="Times New Roman" panose="02020603050405020304" pitchFamily="18" charset="0"/>
                <a:ea typeface="Calibri" panose="020F0502020204030204" pitchFamily="34" charset="0"/>
              </a:rPr>
              <a:t>. Nonetheless, by the treaty of 1855, making land readily available for the non-native settlers led to the outbreak of diseases, which significantly cut the population of the Samish people by 200. Thus, it is conceived that during the Point Elliot treaty, 158 Samish were available at </a:t>
            </a:r>
            <a:r>
              <a:rPr lang="en-GB" sz="2200" dirty="0" err="1">
                <a:effectLst/>
                <a:latin typeface="Times New Roman" panose="02020603050405020304" pitchFamily="18" charset="0"/>
                <a:ea typeface="Calibri" panose="020F0502020204030204" pitchFamily="34" charset="0"/>
              </a:rPr>
              <a:t>Mukitelo</a:t>
            </a:r>
            <a:r>
              <a:rPr lang="en-GB" sz="2200" dirty="0">
                <a:effectLst/>
                <a:latin typeface="Times New Roman" panose="02020603050405020304" pitchFamily="18" charset="0"/>
                <a:ea typeface="Calibri" panose="020F0502020204030204" pitchFamily="34" charset="0"/>
              </a:rPr>
              <a:t> during the negotiation process and signing of the Treaty of Point Elliot. This treaty was recognized as signed for Samish by </a:t>
            </a:r>
            <a:r>
              <a:rPr lang="en-GB" sz="2200" dirty="0" err="1">
                <a:effectLst/>
                <a:latin typeface="Times New Roman" panose="02020603050405020304" pitchFamily="18" charset="0"/>
                <a:ea typeface="Calibri" panose="020F0502020204030204" pitchFamily="34" charset="0"/>
              </a:rPr>
              <a:t>Pateus</a:t>
            </a:r>
            <a:r>
              <a:rPr lang="en-GB" sz="2200" dirty="0">
                <a:effectLst/>
                <a:latin typeface="Times New Roman" panose="02020603050405020304" pitchFamily="18" charset="0"/>
                <a:ea typeface="Calibri" panose="020F0502020204030204" pitchFamily="34" charset="0"/>
              </a:rPr>
              <a:t>, who stems from the </a:t>
            </a:r>
            <a:r>
              <a:rPr lang="en-GB" sz="2200" dirty="0" err="1">
                <a:effectLst/>
                <a:latin typeface="Times New Roman" panose="02020603050405020304" pitchFamily="18" charset="0"/>
                <a:ea typeface="Calibri" panose="020F0502020204030204" pitchFamily="34" charset="0"/>
              </a:rPr>
              <a:t>Noowhaha</a:t>
            </a:r>
            <a:r>
              <a:rPr lang="en-GB" sz="2200" dirty="0">
                <a:effectLst/>
                <a:latin typeface="Times New Roman" panose="02020603050405020304" pitchFamily="18" charset="0"/>
                <a:ea typeface="Calibri" panose="020F0502020204030204" pitchFamily="34" charset="0"/>
              </a:rPr>
              <a:t>, the kinship of Samish. </a:t>
            </a:r>
            <a:endParaRPr lang="en-US" sz="2200" dirty="0"/>
          </a:p>
        </p:txBody>
      </p:sp>
    </p:spTree>
    <p:extLst>
      <p:ext uri="{BB962C8B-B14F-4D97-AF65-F5344CB8AC3E}">
        <p14:creationId xmlns:p14="http://schemas.microsoft.com/office/powerpoint/2010/main" val="1714209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D0D4B-8962-573F-493A-724E21AB92E7}"/>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71D21A1D-4B67-5301-5793-1B111D0CBB02}"/>
              </a:ext>
            </a:extLst>
          </p:cNvPr>
          <p:cNvSpPr>
            <a:spLocks noGrp="1"/>
          </p:cNvSpPr>
          <p:nvPr>
            <p:ph idx="1"/>
          </p:nvPr>
        </p:nvSpPr>
        <p:spPr/>
        <p:txBody>
          <a:bodyPr>
            <a:normAutofit fontScale="92500"/>
          </a:bodyPr>
          <a:lstStyle/>
          <a:p>
            <a:r>
              <a:rPr lang="en-GB" sz="3600" dirty="0">
                <a:effectLst/>
                <a:latin typeface="Times New Roman" panose="02020603050405020304" pitchFamily="18" charset="0"/>
                <a:ea typeface="Calibri" panose="020F0502020204030204" pitchFamily="34" charset="0"/>
              </a:rPr>
              <a:t>The Tribe was federally recognized in 1969 after a series of court battles in the ICC for their recognition as a tribe. As </a:t>
            </a:r>
            <a:r>
              <a:rPr lang="en-GB" sz="3600" dirty="0" err="1">
                <a:effectLst/>
                <a:latin typeface="Times New Roman" panose="02020603050405020304" pitchFamily="18" charset="0"/>
                <a:ea typeface="Calibri" panose="020F0502020204030204" pitchFamily="34" charset="0"/>
              </a:rPr>
              <a:t>Karsen</a:t>
            </a:r>
            <a:r>
              <a:rPr lang="en-GB" sz="3600" dirty="0">
                <a:effectLst/>
                <a:latin typeface="Times New Roman" panose="02020603050405020304" pitchFamily="18" charset="0"/>
                <a:ea typeface="Calibri" panose="020F0502020204030204" pitchFamily="34" charset="0"/>
              </a:rPr>
              <a:t> (2022) noted, the federal appeals court's rule of 2005 ruled that the Samish Tribe would have been recognized as a tribe as early as 1969.</a:t>
            </a:r>
            <a:endParaRPr lang="en-US" sz="36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175016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7AD6F-1BA0-E0EA-D72F-134B5A2D6A5D}"/>
              </a:ext>
            </a:extLst>
          </p:cNvPr>
          <p:cNvSpPr>
            <a:spLocks noGrp="1"/>
          </p:cNvSpPr>
          <p:nvPr>
            <p:ph type="title"/>
          </p:nvPr>
        </p:nvSpPr>
        <p:spPr/>
        <p:txBody>
          <a:bodyPr/>
          <a:lstStyle/>
          <a:p>
            <a:r>
              <a:rPr lang="en-US" dirty="0"/>
              <a:t>Government and Demographics</a:t>
            </a:r>
          </a:p>
        </p:txBody>
      </p:sp>
      <p:sp>
        <p:nvSpPr>
          <p:cNvPr id="3" name="Content Placeholder 2">
            <a:extLst>
              <a:ext uri="{FF2B5EF4-FFF2-40B4-BE49-F238E27FC236}">
                <a16:creationId xmlns:a16="http://schemas.microsoft.com/office/drawing/2014/main" id="{B9BBDFE9-31C0-E966-DE20-3D397DBD49A4}"/>
              </a:ext>
            </a:extLst>
          </p:cNvPr>
          <p:cNvSpPr>
            <a:spLocks noGrp="1"/>
          </p:cNvSpPr>
          <p:nvPr>
            <p:ph idx="1"/>
          </p:nvPr>
        </p:nvSpPr>
        <p:spPr/>
        <p:txBody>
          <a:bodyPr>
            <a:noAutofit/>
          </a:bodyPr>
          <a:lstStyle/>
          <a:p>
            <a:r>
              <a:rPr lang="en-GB" sz="3200" dirty="0">
                <a:effectLst/>
                <a:latin typeface="Times New Roman" panose="02020603050405020304" pitchFamily="18" charset="0"/>
                <a:ea typeface="Calibri" panose="020F0502020204030204" pitchFamily="34" charset="0"/>
              </a:rPr>
              <a:t>Today, or rather currently, the Samish Indian Government is responsible for 2000 tribal members who are enrolled and predominantly reside in Washington. Their families, however, can be traced to Oregon and Idaho, where they are dispersed, Montana and even Alaska. The Samish Nation is under governance, which comprises a seven-member Tribal Council.</a:t>
            </a:r>
            <a:endParaRPr lang="en-US" sz="3200" dirty="0"/>
          </a:p>
        </p:txBody>
      </p:sp>
    </p:spTree>
    <p:extLst>
      <p:ext uri="{BB962C8B-B14F-4D97-AF65-F5344CB8AC3E}">
        <p14:creationId xmlns:p14="http://schemas.microsoft.com/office/powerpoint/2010/main" val="1591346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875EA-7485-64A4-E73B-11F1800A320C}"/>
              </a:ext>
            </a:extLst>
          </p:cNvPr>
          <p:cNvSpPr>
            <a:spLocks noGrp="1"/>
          </p:cNvSpPr>
          <p:nvPr>
            <p:ph type="title"/>
          </p:nvPr>
        </p:nvSpPr>
        <p:spPr/>
        <p:txBody>
          <a:bodyPr/>
          <a:lstStyle/>
          <a:p>
            <a:r>
              <a:rPr lang="en-US" dirty="0"/>
              <a:t>Government and Demographics</a:t>
            </a:r>
          </a:p>
        </p:txBody>
      </p:sp>
      <p:sp>
        <p:nvSpPr>
          <p:cNvPr id="3" name="Content Placeholder 2">
            <a:extLst>
              <a:ext uri="{FF2B5EF4-FFF2-40B4-BE49-F238E27FC236}">
                <a16:creationId xmlns:a16="http://schemas.microsoft.com/office/drawing/2014/main" id="{82A6A7ED-4A35-C17B-4885-F2475DEB3AEE}"/>
              </a:ext>
            </a:extLst>
          </p:cNvPr>
          <p:cNvSpPr>
            <a:spLocks noGrp="1"/>
          </p:cNvSpPr>
          <p:nvPr>
            <p:ph idx="1"/>
          </p:nvPr>
        </p:nvSpPr>
        <p:spPr/>
        <p:txBody>
          <a:bodyPr>
            <a:normAutofit fontScale="47500" lnSpcReduction="20000"/>
          </a:bodyPr>
          <a:lstStyle/>
          <a:p>
            <a:r>
              <a:rPr lang="en-GB" sz="5300" dirty="0">
                <a:effectLst/>
                <a:latin typeface="Times New Roman" panose="02020603050405020304" pitchFamily="18" charset="0"/>
                <a:ea typeface="Calibri" panose="020F0502020204030204" pitchFamily="34" charset="0"/>
              </a:rPr>
              <a:t>The council oversees the resources and the welfare of the Samish Tribe, entailing the developments, policies, constitution, legislation, justice, and enrolment. Current Samish Tribal leaders oscillate between traditional and modern-day tools. Among the services offered by the Tribe to its members include Elder services, social services, housing assistance, healthcare and wellness, educational assistance, natural resource management and protection, cultural enrichment, preservation and archives, vocational rehabilitation, and preschool and Head Start (Samish Indian Nation, 2022). </a:t>
            </a:r>
            <a:endParaRPr lang="en-US" sz="53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2043031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A482A-DE73-649E-EB98-D2CCDDF86502}"/>
              </a:ext>
            </a:extLst>
          </p:cNvPr>
          <p:cNvSpPr>
            <a:spLocks noGrp="1"/>
          </p:cNvSpPr>
          <p:nvPr>
            <p:ph type="title"/>
          </p:nvPr>
        </p:nvSpPr>
        <p:spPr/>
        <p:txBody>
          <a:bodyPr/>
          <a:lstStyle/>
          <a:p>
            <a:r>
              <a:rPr lang="en-US" dirty="0"/>
              <a:t>Government and </a:t>
            </a:r>
            <a:r>
              <a:rPr lang="en-US" dirty="0" err="1"/>
              <a:t>DemogrAPhics</a:t>
            </a:r>
            <a:endParaRPr lang="en-US" dirty="0"/>
          </a:p>
        </p:txBody>
      </p:sp>
      <p:sp>
        <p:nvSpPr>
          <p:cNvPr id="3" name="Content Placeholder 2">
            <a:extLst>
              <a:ext uri="{FF2B5EF4-FFF2-40B4-BE49-F238E27FC236}">
                <a16:creationId xmlns:a16="http://schemas.microsoft.com/office/drawing/2014/main" id="{8F450511-8537-F337-36E1-CFED0CD687FD}"/>
              </a:ext>
            </a:extLst>
          </p:cNvPr>
          <p:cNvSpPr>
            <a:spLocks noGrp="1"/>
          </p:cNvSpPr>
          <p:nvPr>
            <p:ph idx="1"/>
          </p:nvPr>
        </p:nvSpPr>
        <p:spPr/>
        <p:txBody>
          <a:bodyPr>
            <a:normAutofit fontScale="85000" lnSpcReduction="10000"/>
          </a:bodyPr>
          <a:lstStyle/>
          <a:p>
            <a:r>
              <a:rPr lang="en-GB" sz="2800" dirty="0">
                <a:effectLst/>
                <a:latin typeface="Times New Roman" panose="02020603050405020304" pitchFamily="18" charset="0"/>
                <a:ea typeface="Calibri" panose="020F0502020204030204" pitchFamily="34" charset="0"/>
              </a:rPr>
              <a:t>The current Samish leaders are Tom Wooten (Tribal Chairman), Tim King (Vice Chairman), Dana Mathews (Secretary), Tamara Rodgers (Treasurer), Jennet Burnett, Gary D. Hatch, Theresa Metcalf as Council Members (Samish Tribe, 2022). The Samish enrolment department handles all applications and the identification documents regarding enrolment while keeping track of the tribal member's data. The eligibility criterion for the Samish Tribe is based on an individual’s ability to provide proof of decency to an established Samish family line. </a:t>
            </a:r>
            <a:endParaRPr lang="en-US" sz="28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3467238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2FDB4-13D0-BA79-DE7E-51C47E3147B1}"/>
              </a:ext>
            </a:extLst>
          </p:cNvPr>
          <p:cNvSpPr>
            <a:spLocks noGrp="1"/>
          </p:cNvSpPr>
          <p:nvPr>
            <p:ph type="title"/>
          </p:nvPr>
        </p:nvSpPr>
        <p:spPr/>
        <p:txBody>
          <a:bodyPr/>
          <a:lstStyle/>
          <a:p>
            <a:r>
              <a:rPr lang="en-US" dirty="0"/>
              <a:t>Culture</a:t>
            </a:r>
          </a:p>
        </p:txBody>
      </p:sp>
      <p:sp>
        <p:nvSpPr>
          <p:cNvPr id="3" name="Content Placeholder 2">
            <a:extLst>
              <a:ext uri="{FF2B5EF4-FFF2-40B4-BE49-F238E27FC236}">
                <a16:creationId xmlns:a16="http://schemas.microsoft.com/office/drawing/2014/main" id="{7FB1E438-56BE-EFE7-C365-E2C6247E4486}"/>
              </a:ext>
            </a:extLst>
          </p:cNvPr>
          <p:cNvSpPr>
            <a:spLocks noGrp="1"/>
          </p:cNvSpPr>
          <p:nvPr>
            <p:ph idx="1"/>
          </p:nvPr>
        </p:nvSpPr>
        <p:spPr/>
        <p:txBody>
          <a:bodyPr>
            <a:normAutofit lnSpcReduction="10000"/>
          </a:bodyPr>
          <a:lstStyle/>
          <a:p>
            <a:r>
              <a:rPr lang="en-GB" sz="2500" dirty="0">
                <a:effectLst/>
                <a:latin typeface="Times New Roman" panose="02020603050405020304" pitchFamily="18" charset="0"/>
                <a:ea typeface="Calibri" panose="020F0502020204030204" pitchFamily="34" charset="0"/>
              </a:rPr>
              <a:t>Samish Indian Nation is the successor to the large Samish Tribe, which is powerful. This is a signatory to the Point Elliot Treaty of 1855, as noted above. The Samish traditional boundary is entrenched to the wider Salish Seas in the Northwest of Washington, from the Cascade Mountain tops to the Juan Islands. In terms of culture and linguistics, the Samish Tribe is part of the Coast Salish. They speak a dialect of the Coast Salish, denoted as "Straits Salish" (</a:t>
            </a:r>
            <a:r>
              <a:rPr lang="en-GB" sz="2500" dirty="0" err="1">
                <a:effectLst/>
                <a:latin typeface="Times New Roman" panose="02020603050405020304" pitchFamily="18" charset="0"/>
                <a:ea typeface="Calibri" panose="020F0502020204030204" pitchFamily="34" charset="0"/>
              </a:rPr>
              <a:t>Karsen</a:t>
            </a:r>
            <a:r>
              <a:rPr lang="en-GB" sz="2500" dirty="0">
                <a:effectLst/>
                <a:latin typeface="Times New Roman" panose="02020603050405020304" pitchFamily="18" charset="0"/>
                <a:ea typeface="Calibri" panose="020F0502020204030204" pitchFamily="34" charset="0"/>
              </a:rPr>
              <a:t>, 2022). In addition, the Samish embody the Lushootseed, similar to their intermediate eastern </a:t>
            </a:r>
            <a:r>
              <a:rPr lang="en-GB" sz="2500" dirty="0" err="1">
                <a:effectLst/>
                <a:latin typeface="Times New Roman" panose="02020603050405020304" pitchFamily="18" charset="0"/>
                <a:ea typeface="Calibri" panose="020F0502020204030204" pitchFamily="34" charset="0"/>
              </a:rPr>
              <a:t>neighbors</a:t>
            </a:r>
            <a:r>
              <a:rPr lang="en-GB" sz="2500" dirty="0">
                <a:effectLst/>
                <a:latin typeface="Times New Roman" panose="02020603050405020304" pitchFamily="18" charset="0"/>
                <a:ea typeface="Calibri" panose="020F0502020204030204" pitchFamily="34" charset="0"/>
              </a:rPr>
              <a:t>. </a:t>
            </a:r>
            <a:endParaRPr lang="en-US" sz="25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3431067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24DC8-AAD0-84E0-57CC-F2A18CA05B80}"/>
              </a:ext>
            </a:extLst>
          </p:cNvPr>
          <p:cNvSpPr>
            <a:spLocks noGrp="1"/>
          </p:cNvSpPr>
          <p:nvPr>
            <p:ph type="title"/>
          </p:nvPr>
        </p:nvSpPr>
        <p:spPr/>
        <p:txBody>
          <a:bodyPr/>
          <a:lstStyle/>
          <a:p>
            <a:r>
              <a:rPr lang="en-US" dirty="0"/>
              <a:t>Culture</a:t>
            </a:r>
          </a:p>
        </p:txBody>
      </p:sp>
      <p:sp>
        <p:nvSpPr>
          <p:cNvPr id="3" name="Content Placeholder 2">
            <a:extLst>
              <a:ext uri="{FF2B5EF4-FFF2-40B4-BE49-F238E27FC236}">
                <a16:creationId xmlns:a16="http://schemas.microsoft.com/office/drawing/2014/main" id="{E3FA7D3C-1B37-671C-32AD-9AFBF3C4099D}"/>
              </a:ext>
            </a:extLst>
          </p:cNvPr>
          <p:cNvSpPr>
            <a:spLocks noGrp="1"/>
          </p:cNvSpPr>
          <p:nvPr>
            <p:ph idx="1"/>
          </p:nvPr>
        </p:nvSpPr>
        <p:spPr/>
        <p:txBody>
          <a:bodyPr>
            <a:normAutofit lnSpcReduction="10000"/>
          </a:bodyPr>
          <a:lstStyle/>
          <a:p>
            <a:r>
              <a:rPr lang="en-GB" sz="2500" dirty="0">
                <a:effectLst/>
                <a:latin typeface="Times New Roman" panose="02020603050405020304" pitchFamily="18" charset="0"/>
                <a:ea typeface="Calibri" panose="020F0502020204030204" pitchFamily="34" charset="0"/>
              </a:rPr>
              <a:t>Historically, Samish used to be grouped into social groupings. These include the family, the house group, the village, and the Samish Tribe as a whole. Through the Samish culture, each member of the High Class would only be allowed to marry outside the surrounding, a critical element that worked towards fostering kinship, as noted by (</a:t>
            </a:r>
            <a:r>
              <a:rPr lang="en-GB" sz="2500" dirty="0" err="1">
                <a:effectLst/>
                <a:latin typeface="Times New Roman" panose="02020603050405020304" pitchFamily="18" charset="0"/>
                <a:ea typeface="Calibri" panose="020F0502020204030204" pitchFamily="34" charset="0"/>
              </a:rPr>
              <a:t>Karsen</a:t>
            </a:r>
            <a:r>
              <a:rPr lang="en-GB" sz="2500" dirty="0">
                <a:effectLst/>
                <a:latin typeface="Times New Roman" panose="02020603050405020304" pitchFamily="18" charset="0"/>
                <a:ea typeface="Calibri" panose="020F0502020204030204" pitchFamily="34" charset="0"/>
              </a:rPr>
              <a:t>, 2022). It is through such establishments in the kinship that the Tribal members would be able to easily access food and even shelter, which were not available on their home grounds. </a:t>
            </a:r>
            <a:endParaRPr lang="en-US" sz="25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1450196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1A04-470C-E54D-D435-4BB69404562A}"/>
              </a:ext>
            </a:extLst>
          </p:cNvPr>
          <p:cNvSpPr>
            <a:spLocks noGrp="1"/>
          </p:cNvSpPr>
          <p:nvPr>
            <p:ph type="title"/>
          </p:nvPr>
        </p:nvSpPr>
        <p:spPr/>
        <p:txBody>
          <a:bodyPr/>
          <a:lstStyle/>
          <a:p>
            <a:r>
              <a:rPr lang="en-US" dirty="0"/>
              <a:t>culture</a:t>
            </a:r>
          </a:p>
        </p:txBody>
      </p:sp>
      <p:sp>
        <p:nvSpPr>
          <p:cNvPr id="3" name="Content Placeholder 2">
            <a:extLst>
              <a:ext uri="{FF2B5EF4-FFF2-40B4-BE49-F238E27FC236}">
                <a16:creationId xmlns:a16="http://schemas.microsoft.com/office/drawing/2014/main" id="{11DE9765-2C3A-6A12-88AE-F87C15A93734}"/>
              </a:ext>
            </a:extLst>
          </p:cNvPr>
          <p:cNvSpPr>
            <a:spLocks noGrp="1"/>
          </p:cNvSpPr>
          <p:nvPr>
            <p:ph idx="1"/>
          </p:nvPr>
        </p:nvSpPr>
        <p:spPr/>
        <p:txBody>
          <a:bodyPr>
            <a:normAutofit fontScale="25000" lnSpcReduction="20000"/>
          </a:bodyPr>
          <a:lstStyle/>
          <a:p>
            <a:r>
              <a:rPr lang="en-GB" sz="8000" dirty="0">
                <a:effectLst/>
                <a:latin typeface="Times New Roman" panose="02020603050405020304" pitchFamily="18" charset="0"/>
                <a:ea typeface="Calibri" panose="020F0502020204030204" pitchFamily="34" charset="0"/>
              </a:rPr>
              <a:t>Moreover, as </a:t>
            </a:r>
            <a:r>
              <a:rPr lang="en-GB" sz="8000" dirty="0" err="1">
                <a:effectLst/>
                <a:latin typeface="Times New Roman" panose="02020603050405020304" pitchFamily="18" charset="0"/>
                <a:ea typeface="Calibri" panose="020F0502020204030204" pitchFamily="34" charset="0"/>
              </a:rPr>
              <a:t>Karsen</a:t>
            </a:r>
            <a:r>
              <a:rPr lang="en-GB" sz="8000" dirty="0">
                <a:effectLst/>
                <a:latin typeface="Times New Roman" panose="02020603050405020304" pitchFamily="18" charset="0"/>
                <a:ea typeface="Calibri" panose="020F0502020204030204" pitchFamily="34" charset="0"/>
              </a:rPr>
              <a:t> (20220 highlights, the Samish people were regarded with the utmost respect while considering their strength in spirits. Notably, their skills in the carvings of canoes and their ability to construct longhouses accorded the Samish Tribe a notable admiration. Among the beliefs of the Samish is “When the tide goes out, our table is set for dinner," as pointed out by </a:t>
            </a:r>
            <a:r>
              <a:rPr lang="en-GB" sz="8000" dirty="0" err="1">
                <a:effectLst/>
                <a:latin typeface="Times New Roman" panose="02020603050405020304" pitchFamily="18" charset="0"/>
                <a:ea typeface="Calibri" panose="020F0502020204030204" pitchFamily="34" charset="0"/>
              </a:rPr>
              <a:t>Karsen</a:t>
            </a:r>
            <a:r>
              <a:rPr lang="en-GB" sz="8000" dirty="0">
                <a:effectLst/>
                <a:latin typeface="Times New Roman" panose="02020603050405020304" pitchFamily="18" charset="0"/>
                <a:ea typeface="Calibri" panose="020F0502020204030204" pitchFamily="34" charset="0"/>
              </a:rPr>
              <a:t> (2022). The elders passed down this belief. Almost everything the Samish needed for their survival could be found along the beach, even foods that the Tribe regarded as a gift from the ancestors. These foods include; oysters, salmon, roots, the air, and everything in nature, as stressed by </a:t>
            </a:r>
            <a:r>
              <a:rPr lang="en-GB" sz="8000" dirty="0" err="1">
                <a:effectLst/>
                <a:latin typeface="Times New Roman" panose="02020603050405020304" pitchFamily="18" charset="0"/>
                <a:ea typeface="Calibri" panose="020F0502020204030204" pitchFamily="34" charset="0"/>
              </a:rPr>
              <a:t>Karsen</a:t>
            </a:r>
            <a:r>
              <a:rPr lang="en-GB" sz="8000" dirty="0">
                <a:effectLst/>
                <a:latin typeface="Times New Roman" panose="02020603050405020304" pitchFamily="18" charset="0"/>
                <a:ea typeface="Calibri" panose="020F0502020204030204" pitchFamily="34" charset="0"/>
              </a:rPr>
              <a:t> (2022). </a:t>
            </a:r>
            <a:endParaRPr lang="en-US" sz="80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2737930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C7C2-2A37-1CD7-4A68-BBD6DDC3736E}"/>
              </a:ext>
            </a:extLst>
          </p:cNvPr>
          <p:cNvSpPr>
            <a:spLocks noGrp="1"/>
          </p:cNvSpPr>
          <p:nvPr>
            <p:ph type="title"/>
          </p:nvPr>
        </p:nvSpPr>
        <p:spPr/>
        <p:txBody>
          <a:bodyPr/>
          <a:lstStyle/>
          <a:p>
            <a:r>
              <a:rPr lang="en-US" dirty="0"/>
              <a:t>Contemporary issues</a:t>
            </a:r>
          </a:p>
        </p:txBody>
      </p:sp>
      <p:sp>
        <p:nvSpPr>
          <p:cNvPr id="3" name="Content Placeholder 2">
            <a:extLst>
              <a:ext uri="{FF2B5EF4-FFF2-40B4-BE49-F238E27FC236}">
                <a16:creationId xmlns:a16="http://schemas.microsoft.com/office/drawing/2014/main" id="{7C602A6F-31F2-C2A3-52CF-0D03571704AB}"/>
              </a:ext>
            </a:extLst>
          </p:cNvPr>
          <p:cNvSpPr>
            <a:spLocks noGrp="1"/>
          </p:cNvSpPr>
          <p:nvPr>
            <p:ph idx="1"/>
          </p:nvPr>
        </p:nvSpPr>
        <p:spPr/>
        <p:txBody>
          <a:bodyPr>
            <a:normAutofit fontScale="92500"/>
          </a:bodyPr>
          <a:lstStyle/>
          <a:p>
            <a:r>
              <a:rPr lang="en-GB" dirty="0">
                <a:effectLst/>
                <a:latin typeface="Times New Roman" panose="02020603050405020304" pitchFamily="18" charset="0"/>
                <a:ea typeface="Calibri" panose="020F0502020204030204" pitchFamily="34" charset="0"/>
              </a:rPr>
              <a:t>The Samish Tribe, nestled into the San Juan off the Washington tip's north, is comprised of people who are termed an s 'the people who stand and give”. Among the contemporary issue facing the federal Tribe is the threat to marine life from climate change, from where they trace their tradition to the ebb and flow of the tide coupled with multitudes of aquatic life. Asa highlighted by the Pacific Northwest (20220 the Samish elders have been observing a decline of the most significant aquatic species in a lifetime. These species include shellfish, salmon, and orca, with the giant kelp having been noted to disappear completely. </a:t>
            </a:r>
            <a:endParaRPr lang="en-US"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1673312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0B1CA-520A-B9DB-F7FE-3D1FFEA65BED}"/>
              </a:ext>
            </a:extLst>
          </p:cNvPr>
          <p:cNvSpPr>
            <a:spLocks noGrp="1"/>
          </p:cNvSpPr>
          <p:nvPr>
            <p:ph type="title"/>
          </p:nvPr>
        </p:nvSpPr>
        <p:spPr/>
        <p:txBody>
          <a:bodyPr/>
          <a:lstStyle/>
          <a:p>
            <a:r>
              <a:rPr lang="en-US" dirty="0"/>
              <a:t>Contemporary issues</a:t>
            </a:r>
          </a:p>
        </p:txBody>
      </p:sp>
      <p:sp>
        <p:nvSpPr>
          <p:cNvPr id="3" name="Content Placeholder 2">
            <a:extLst>
              <a:ext uri="{FF2B5EF4-FFF2-40B4-BE49-F238E27FC236}">
                <a16:creationId xmlns:a16="http://schemas.microsoft.com/office/drawing/2014/main" id="{6EDD7040-0A36-3F62-C270-18279D0B248A}"/>
              </a:ext>
            </a:extLst>
          </p:cNvPr>
          <p:cNvSpPr>
            <a:spLocks noGrp="1"/>
          </p:cNvSpPr>
          <p:nvPr>
            <p:ph idx="1"/>
          </p:nvPr>
        </p:nvSpPr>
        <p:spPr/>
        <p:txBody>
          <a:bodyPr/>
          <a:lstStyle/>
          <a:p>
            <a:r>
              <a:rPr lang="en-GB" dirty="0">
                <a:effectLst/>
                <a:latin typeface="Times New Roman" panose="02020603050405020304" pitchFamily="18" charset="0"/>
                <a:ea typeface="Calibri" panose="020F0502020204030204" pitchFamily="34" charset="0"/>
              </a:rPr>
              <a:t>Hence, the Samish Tribe is actively engaged in climate e change mitigative measures aimed at reducing greenhouse gas emissions with adaptations geared towards responding to the witnessed changes in climate with a focus on future trends. This phenomenon, as noted by Pacific Northwest (2022), has seen the local Samish Council committing itself to create of a climate-resilient community while reducing the Tribe's Carbon footprint and inefficient energy advances. </a:t>
            </a:r>
            <a:endParaRPr lang="en-US"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2160647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0DDCF-1876-7726-5232-5993439B616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ACDC8234-263E-58B7-7C55-53E20BB026A8}"/>
              </a:ext>
            </a:extLst>
          </p:cNvPr>
          <p:cNvSpPr>
            <a:spLocks noGrp="1"/>
          </p:cNvSpPr>
          <p:nvPr>
            <p:ph idx="1"/>
          </p:nvPr>
        </p:nvSpPr>
        <p:spPr/>
        <p:txBody>
          <a:bodyPr>
            <a:normAutofit fontScale="62500" lnSpcReduction="20000"/>
          </a:bodyPr>
          <a:lstStyle/>
          <a:p>
            <a:pPr marL="0" marR="0" indent="457200" algn="ctr">
              <a:lnSpc>
                <a:spcPct val="200000"/>
              </a:lnSpc>
              <a:spcBef>
                <a:spcPts val="0"/>
              </a:spcBef>
              <a:spcAft>
                <a:spcPts val="0"/>
              </a:spcAft>
            </a:pPr>
            <a:r>
              <a:rPr lang="en-GB" sz="1800" b="1" dirty="0">
                <a:effectLst/>
                <a:latin typeface="Times New Roman" panose="02020603050405020304" pitchFamily="18" charset="0"/>
                <a:ea typeface="Calibri" panose="020F0502020204030204" pitchFamily="34" charset="0"/>
              </a:rPr>
              <a:t>References</a:t>
            </a:r>
            <a:endParaRPr lang="en-US" sz="1800" dirty="0">
              <a:effectLst/>
              <a:latin typeface="Times New Roman" panose="02020603050405020304" pitchFamily="18" charset="0"/>
              <a:ea typeface="Calibri" panose="020F0502020204030204" pitchFamily="34" charset="0"/>
            </a:endParaRPr>
          </a:p>
          <a:p>
            <a:pPr marL="457200" marR="0" indent="-457200">
              <a:lnSpc>
                <a:spcPct val="200000"/>
              </a:lnSpc>
              <a:spcBef>
                <a:spcPts val="0"/>
              </a:spcBef>
              <a:spcAft>
                <a:spcPts val="0"/>
              </a:spcAft>
            </a:pPr>
            <a:r>
              <a:rPr lang="en-GB" sz="1800" dirty="0" err="1">
                <a:solidFill>
                  <a:srgbClr val="000000"/>
                </a:solidFill>
                <a:effectLst/>
                <a:latin typeface="Times New Roman" panose="02020603050405020304" pitchFamily="18" charset="0"/>
                <a:ea typeface="Times New Roman" panose="02020603050405020304" pitchFamily="18" charset="0"/>
              </a:rPr>
              <a:t>Karsen</a:t>
            </a:r>
            <a:r>
              <a:rPr lang="en-GB" sz="1800" dirty="0">
                <a:solidFill>
                  <a:srgbClr val="000000"/>
                </a:solidFill>
                <a:effectLst/>
                <a:latin typeface="Times New Roman" panose="02020603050405020304" pitchFamily="18" charset="0"/>
                <a:ea typeface="Times New Roman" panose="02020603050405020304" pitchFamily="18" charset="0"/>
              </a:rPr>
              <a:t>, L. (2022). </a:t>
            </a:r>
            <a:r>
              <a:rPr lang="en-GB" sz="1800" i="1" dirty="0">
                <a:solidFill>
                  <a:srgbClr val="000000"/>
                </a:solidFill>
                <a:effectLst/>
                <a:latin typeface="Times New Roman" panose="02020603050405020304" pitchFamily="18" charset="0"/>
                <a:ea typeface="Times New Roman" panose="02020603050405020304" pitchFamily="18" charset="0"/>
              </a:rPr>
              <a:t>Culture</a:t>
            </a:r>
            <a:r>
              <a:rPr lang="en-GB" sz="1800" dirty="0">
                <a:solidFill>
                  <a:srgbClr val="000000"/>
                </a:solidFill>
                <a:effectLst/>
                <a:latin typeface="Times New Roman" panose="02020603050405020304" pitchFamily="18" charset="0"/>
                <a:ea typeface="Times New Roman" panose="02020603050405020304" pitchFamily="18" charset="0"/>
              </a:rPr>
              <a:t>. Samish Indian Nation. </a:t>
            </a:r>
            <a:r>
              <a:rPr lang="en-GB" sz="1800" u="none" strike="noStrike" dirty="0">
                <a:solidFill>
                  <a:srgbClr val="000000"/>
                </a:solidFill>
                <a:effectLst/>
                <a:latin typeface="Times New Roman" panose="02020603050405020304" pitchFamily="18" charset="0"/>
                <a:ea typeface="Times New Roman" panose="02020603050405020304" pitchFamily="18" charset="0"/>
                <a:hlinkClick r:id="rId2"/>
              </a:rPr>
              <a:t>https://www.samishtribe.nsn.us/who-we-are/culture</a:t>
            </a:r>
            <a:endParaRPr lang="en-US" sz="1800" dirty="0">
              <a:effectLst/>
              <a:latin typeface="Times New Roman" panose="02020603050405020304" pitchFamily="18" charset="0"/>
              <a:ea typeface="Calibri" panose="020F0502020204030204" pitchFamily="34" charset="0"/>
            </a:endParaRPr>
          </a:p>
          <a:p>
            <a:pPr marL="457200" marR="0" indent="-457200">
              <a:lnSpc>
                <a:spcPct val="200000"/>
              </a:lnSpc>
              <a:spcBef>
                <a:spcPts val="0"/>
              </a:spcBef>
              <a:spcAft>
                <a:spcPts val="0"/>
              </a:spcAft>
            </a:pPr>
            <a:r>
              <a:rPr lang="en-GB" sz="1800" dirty="0">
                <a:solidFill>
                  <a:srgbClr val="000000"/>
                </a:solidFill>
                <a:effectLst/>
                <a:latin typeface="Times New Roman" panose="02020603050405020304" pitchFamily="18" charset="0"/>
                <a:ea typeface="Times New Roman" panose="02020603050405020304" pitchFamily="18" charset="0"/>
              </a:rPr>
              <a:t>Pacific Northwest. (2022). </a:t>
            </a:r>
            <a:r>
              <a:rPr lang="en-GB" sz="1800" i="1" dirty="0">
                <a:solidFill>
                  <a:srgbClr val="000000"/>
                </a:solidFill>
                <a:effectLst/>
                <a:latin typeface="Times New Roman" panose="02020603050405020304" pitchFamily="18" charset="0"/>
                <a:ea typeface="Times New Roman" panose="02020603050405020304" pitchFamily="18" charset="0"/>
              </a:rPr>
              <a:t>Tribes: Samish Indian nation - Tribes &amp; climate change</a:t>
            </a:r>
            <a:r>
              <a:rPr lang="en-GB" sz="1800" dirty="0">
                <a:solidFill>
                  <a:srgbClr val="000000"/>
                </a:solidFill>
                <a:effectLst/>
                <a:latin typeface="Times New Roman" panose="02020603050405020304" pitchFamily="18" charset="0"/>
                <a:ea typeface="Times New Roman" panose="02020603050405020304" pitchFamily="18" charset="0"/>
              </a:rPr>
              <a:t>. 403 - Forbidden: Access is denied. </a:t>
            </a:r>
            <a:r>
              <a:rPr lang="en-GB" sz="1800" u="none" strike="noStrike" dirty="0">
                <a:solidFill>
                  <a:srgbClr val="000000"/>
                </a:solidFill>
                <a:effectLst/>
                <a:latin typeface="Times New Roman" panose="02020603050405020304" pitchFamily="18" charset="0"/>
                <a:ea typeface="Times New Roman" panose="02020603050405020304" pitchFamily="18" charset="0"/>
                <a:hlinkClick r:id="rId3"/>
              </a:rPr>
              <a:t>https://www7.nau.edu/itep/main/tcc/Tribes/pn_samish</a:t>
            </a:r>
            <a:endParaRPr lang="en-US" sz="1800" dirty="0">
              <a:effectLst/>
              <a:latin typeface="Times New Roman" panose="02020603050405020304" pitchFamily="18" charset="0"/>
              <a:ea typeface="Calibri" panose="020F0502020204030204" pitchFamily="34" charset="0"/>
            </a:endParaRPr>
          </a:p>
          <a:p>
            <a:pPr marL="457200" marR="0" indent="-457200">
              <a:lnSpc>
                <a:spcPct val="200000"/>
              </a:lnSpc>
              <a:spcBef>
                <a:spcPts val="0"/>
              </a:spcBef>
              <a:spcAft>
                <a:spcPts val="0"/>
              </a:spcAft>
            </a:pPr>
            <a:r>
              <a:rPr lang="en-GB" sz="1800" dirty="0">
                <a:solidFill>
                  <a:srgbClr val="000000"/>
                </a:solidFill>
                <a:effectLst/>
                <a:latin typeface="Times New Roman" panose="02020603050405020304" pitchFamily="18" charset="0"/>
                <a:ea typeface="Times New Roman" panose="02020603050405020304" pitchFamily="18" charset="0"/>
              </a:rPr>
              <a:t>Samish Indian Nation. (2022). </a:t>
            </a:r>
            <a:r>
              <a:rPr lang="en-GB" sz="1800" i="1" dirty="0">
                <a:solidFill>
                  <a:srgbClr val="000000"/>
                </a:solidFill>
                <a:effectLst/>
                <a:latin typeface="Times New Roman" panose="02020603050405020304" pitchFamily="18" charset="0"/>
                <a:ea typeface="Times New Roman" panose="02020603050405020304" pitchFamily="18" charset="0"/>
              </a:rPr>
              <a:t>About Samish</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u="none" strike="noStrike" dirty="0">
                <a:solidFill>
                  <a:srgbClr val="000000"/>
                </a:solidFill>
                <a:effectLst/>
                <a:latin typeface="Times New Roman" panose="02020603050405020304" pitchFamily="18" charset="0"/>
                <a:ea typeface="Times New Roman" panose="02020603050405020304" pitchFamily="18" charset="0"/>
                <a:hlinkClick r:id="rId4"/>
              </a:rPr>
              <a:t>https://www.samishtribe.nsn.us/who-we-are/about-samish#:~:text=The%20Samish%20Indian%20Nation%20is,legislation%2C%20enrollment%2C%20and%20justice/</a:t>
            </a:r>
            <a:endParaRPr lang="en-US" sz="1800" dirty="0">
              <a:effectLst/>
              <a:latin typeface="Times New Roman" panose="02020603050405020304" pitchFamily="18" charset="0"/>
              <a:ea typeface="Calibri" panose="020F0502020204030204" pitchFamily="34" charset="0"/>
            </a:endParaRPr>
          </a:p>
          <a:p>
            <a:pPr marL="457200" marR="0" indent="-457200">
              <a:lnSpc>
                <a:spcPct val="200000"/>
              </a:lnSpc>
              <a:spcBef>
                <a:spcPts val="0"/>
              </a:spcBef>
              <a:spcAft>
                <a:spcPts val="0"/>
              </a:spcAft>
            </a:pPr>
            <a:r>
              <a:rPr lang="en-GB" sz="1800" dirty="0">
                <a:solidFill>
                  <a:srgbClr val="000000"/>
                </a:solidFill>
                <a:effectLst/>
                <a:latin typeface="Times New Roman" panose="02020603050405020304" pitchFamily="18" charset="0"/>
                <a:ea typeface="Times New Roman" panose="02020603050405020304" pitchFamily="18" charset="0"/>
              </a:rPr>
              <a:t>Samish Tribe. (2022). </a:t>
            </a:r>
            <a:r>
              <a:rPr lang="en-GB" sz="1800" i="1" dirty="0" err="1">
                <a:solidFill>
                  <a:srgbClr val="000000"/>
                </a:solidFill>
                <a:effectLst/>
                <a:latin typeface="Times New Roman" panose="02020603050405020304" pitchFamily="18" charset="0"/>
                <a:ea typeface="Times New Roman" panose="02020603050405020304" pitchFamily="18" charset="0"/>
              </a:rPr>
              <a:t>Enrollment</a:t>
            </a:r>
            <a:r>
              <a:rPr lang="en-GB" sz="1800" dirty="0">
                <a:solidFill>
                  <a:srgbClr val="000000"/>
                </a:solidFill>
                <a:effectLst/>
                <a:latin typeface="Times New Roman" panose="02020603050405020304" pitchFamily="18" charset="0"/>
                <a:ea typeface="Times New Roman" panose="02020603050405020304" pitchFamily="18" charset="0"/>
              </a:rPr>
              <a:t>. Samish Indian Nation. </a:t>
            </a:r>
            <a:r>
              <a:rPr lang="en-GB" sz="1800" u="none" strike="noStrike" dirty="0">
                <a:solidFill>
                  <a:srgbClr val="000000"/>
                </a:solidFill>
                <a:effectLst/>
                <a:latin typeface="Times New Roman" panose="02020603050405020304" pitchFamily="18" charset="0"/>
                <a:ea typeface="Times New Roman" panose="02020603050405020304" pitchFamily="18" charset="0"/>
                <a:hlinkClick r:id="rId5"/>
              </a:rPr>
              <a:t>https://www.samishtribe.nsn.us/government/enrollment</a:t>
            </a:r>
            <a:endParaRPr lang="en-US" sz="1800" dirty="0">
              <a:effectLst/>
              <a:latin typeface="Times New Roman" panose="02020603050405020304" pitchFamily="18" charset="0"/>
              <a:ea typeface="Calibri" panose="020F0502020204030204" pitchFamily="34" charset="0"/>
            </a:endParaRPr>
          </a:p>
          <a:p>
            <a:pPr marL="457200" marR="0" indent="-457200">
              <a:lnSpc>
                <a:spcPct val="200000"/>
              </a:lnSpc>
              <a:spcBef>
                <a:spcPts val="0"/>
              </a:spcBef>
              <a:spcAft>
                <a:spcPts val="0"/>
              </a:spcAft>
            </a:pPr>
            <a:r>
              <a:rPr lang="en-GB" sz="1800" dirty="0">
                <a:solidFill>
                  <a:srgbClr val="000000"/>
                </a:solidFill>
                <a:effectLst/>
                <a:latin typeface="Times New Roman" panose="02020603050405020304" pitchFamily="18" charset="0"/>
                <a:ea typeface="Times New Roman" panose="02020603050405020304" pitchFamily="18" charset="0"/>
              </a:rPr>
              <a:t>Walker, R. A. (2015, April 30). </a:t>
            </a:r>
            <a:r>
              <a:rPr lang="en-GB" sz="1800" i="1" dirty="0">
                <a:solidFill>
                  <a:srgbClr val="000000"/>
                </a:solidFill>
                <a:effectLst/>
                <a:latin typeface="Times New Roman" panose="02020603050405020304" pitchFamily="18" charset="0"/>
                <a:ea typeface="Times New Roman" panose="02020603050405020304" pitchFamily="18" charset="0"/>
              </a:rPr>
              <a:t>10 Things You Should Know About the Samish Nation</a:t>
            </a:r>
            <a:r>
              <a:rPr lang="en-GB" sz="1800" dirty="0">
                <a:solidFill>
                  <a:srgbClr val="000000"/>
                </a:solidFill>
                <a:effectLst/>
                <a:latin typeface="Times New Roman" panose="02020603050405020304" pitchFamily="18" charset="0"/>
                <a:ea typeface="Times New Roman" panose="02020603050405020304" pitchFamily="18" charset="0"/>
              </a:rPr>
              <a:t>. ICT. </a:t>
            </a:r>
            <a:r>
              <a:rPr lang="en-GB" sz="1800" u="none" strike="noStrike" dirty="0">
                <a:solidFill>
                  <a:srgbClr val="000000"/>
                </a:solidFill>
                <a:effectLst/>
                <a:latin typeface="Times New Roman" panose="02020603050405020304" pitchFamily="18" charset="0"/>
                <a:ea typeface="Times New Roman" panose="02020603050405020304" pitchFamily="18" charset="0"/>
                <a:hlinkClick r:id="rId6"/>
              </a:rPr>
              <a:t>https://indiancountrytoday.com/archive/10-things-you-should-know-about-the-samish-nation#:~:text=In%20the%201910s%2C%20the%20Samish,the%20U.S.%20in%20the%20treaty/</a:t>
            </a:r>
            <a:endParaRPr lang="en-US" sz="18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40268426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28</TotalTime>
  <Words>1228</Words>
  <Application>Microsoft Office PowerPoint</Application>
  <PresentationFormat>Widescreen</PresentationFormat>
  <Paragraphs>34</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Tw Cen MT</vt:lpstr>
      <vt:lpstr>Circuit</vt:lpstr>
      <vt:lpstr>The Samish Tribe</vt:lpstr>
      <vt:lpstr>History</vt:lpstr>
      <vt:lpstr>History</vt:lpstr>
      <vt:lpstr>History</vt:lpstr>
      <vt:lpstr>Government and Demographics</vt:lpstr>
      <vt:lpstr>Government and Demographics</vt:lpstr>
      <vt:lpstr>Government and DemogrAPhics</vt:lpstr>
      <vt:lpstr>Culture</vt:lpstr>
      <vt:lpstr>Culture</vt:lpstr>
      <vt:lpstr>culture</vt:lpstr>
      <vt:lpstr>Contemporary issues</vt:lpstr>
      <vt:lpstr>Contemporary issues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Samish Tribe</dc:title>
  <dc:creator>Craig M.✔</dc:creator>
  <cp:lastModifiedBy>Craig M.✔</cp:lastModifiedBy>
  <cp:revision>2</cp:revision>
  <dcterms:created xsi:type="dcterms:W3CDTF">2022-12-07T03:11:32Z</dcterms:created>
  <dcterms:modified xsi:type="dcterms:W3CDTF">2022-12-07T03:42:23Z</dcterms:modified>
</cp:coreProperties>
</file>